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  <p:sldMasterId id="2147483685" r:id="rId5"/>
  </p:sldMasterIdLst>
  <p:notesMasterIdLst>
    <p:notesMasterId r:id="rId29"/>
  </p:notesMasterIdLst>
  <p:handoutMasterIdLst>
    <p:handoutMasterId r:id="rId30"/>
  </p:handoutMasterIdLst>
  <p:sldIdLst>
    <p:sldId id="257" r:id="rId6"/>
    <p:sldId id="258" r:id="rId7"/>
    <p:sldId id="264" r:id="rId8"/>
    <p:sldId id="290" r:id="rId9"/>
    <p:sldId id="269" r:id="rId10"/>
    <p:sldId id="270" r:id="rId11"/>
    <p:sldId id="271" r:id="rId12"/>
    <p:sldId id="276" r:id="rId13"/>
    <p:sldId id="273" r:id="rId14"/>
    <p:sldId id="274" r:id="rId15"/>
    <p:sldId id="281" r:id="rId16"/>
    <p:sldId id="283" r:id="rId17"/>
    <p:sldId id="284" r:id="rId18"/>
    <p:sldId id="285" r:id="rId19"/>
    <p:sldId id="289" r:id="rId20"/>
    <p:sldId id="282" r:id="rId21"/>
    <p:sldId id="287" r:id="rId22"/>
    <p:sldId id="277" r:id="rId23"/>
    <p:sldId id="288" r:id="rId24"/>
    <p:sldId id="278" r:id="rId25"/>
    <p:sldId id="279" r:id="rId26"/>
    <p:sldId id="280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 USAGE" id="{20ACECAB-93F1-4A0E-BE2C-830D20FC2BF0}">
          <p14:sldIdLst/>
        </p14:section>
        <p14:section name="TEMPLATE" id="{4A69ACE5-D088-4E60-AD72-5066F8252428}">
          <p14:sldIdLst>
            <p14:sldId id="257"/>
            <p14:sldId id="258"/>
            <p14:sldId id="264"/>
            <p14:sldId id="290"/>
            <p14:sldId id="269"/>
            <p14:sldId id="270"/>
            <p14:sldId id="271"/>
            <p14:sldId id="276"/>
            <p14:sldId id="273"/>
            <p14:sldId id="274"/>
            <p14:sldId id="281"/>
            <p14:sldId id="283"/>
            <p14:sldId id="284"/>
            <p14:sldId id="285"/>
            <p14:sldId id="289"/>
            <p14:sldId id="282"/>
            <p14:sldId id="287"/>
            <p14:sldId id="277"/>
            <p14:sldId id="288"/>
            <p14:sldId id="278"/>
            <p14:sldId id="279"/>
            <p14:sldId id="280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A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6374" autoAdjust="0"/>
  </p:normalViewPr>
  <p:slideViewPr>
    <p:cSldViewPr snapToGrid="0">
      <p:cViewPr varScale="1">
        <p:scale>
          <a:sx n="103" d="100"/>
          <a:sy n="103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A49D-1623-4DB7-A7D4-C2958848A9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A581F6-3530-417A-828F-DB81C9E76A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D0E32-979E-462D-BC48-1A2059889D05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937B99-986F-4439-8DC9-8189C67F5A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71BD0F-EF29-4521-8B6F-9504182368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A94D32-2065-40D8-9D61-D2D22ABC3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504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77092D-1DDA-4B17-B78B-CFDF9C145746}" type="datetimeFigureOut">
              <a:rPr lang="en-GB" smtClean="0"/>
              <a:t>09/12/2019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A491C-7E55-49FE-A5E2-51858E12CA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5A491C-7E55-49FE-A5E2-51858E12CA1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92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025C4F-DF11-4A40-BA7A-04FC035A24D4}"/>
              </a:ext>
            </a:extLst>
          </p:cNvPr>
          <p:cNvSpPr/>
          <p:nvPr userDrawn="1"/>
        </p:nvSpPr>
        <p:spPr>
          <a:xfrm>
            <a:off x="0" y="1007706"/>
            <a:ext cx="12191999" cy="5850294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06909-1E3F-4970-AA9A-FCA2BE1F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B447-D63F-498A-9439-85EF8F92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9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7FD164-6639-4C13-BD5C-0524A0F3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05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F1A42E-ADA9-4C49-A541-37D688D81034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09/12/2019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30820F-C0E0-4065-AA57-6D02F068D56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297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DA26-0FB8-4C80-9DDE-1B4C2AE8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5DB5-3495-4CFC-963B-88FF018B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135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C589-28B5-43D2-85F6-A5BAFD04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11F1-B967-42EF-AC38-A0E06FF1A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57" y="1825625"/>
            <a:ext cx="5674743" cy="466452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8A299-9609-4AFC-9802-4CB1CEAB3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23563" cy="466451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883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7AE647-151B-490F-BE88-D1E49EFCE754}"/>
              </a:ext>
            </a:extLst>
          </p:cNvPr>
          <p:cNvSpPr/>
          <p:nvPr userDrawn="1"/>
        </p:nvSpPr>
        <p:spPr>
          <a:xfrm>
            <a:off x="0" y="1007706"/>
            <a:ext cx="12191999" cy="5850294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4A247E-F122-4AE9-B46E-F66DDFA477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75273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BAF40-413B-4D27-B1B4-C0DEF6E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5673012"/>
            <a:ext cx="11898702" cy="11849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107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47FD164-6639-4C13-BD5C-0524A0F34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899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025C4F-DF11-4A40-BA7A-04FC035A24D4}"/>
              </a:ext>
            </a:extLst>
          </p:cNvPr>
          <p:cNvSpPr/>
          <p:nvPr userDrawn="1"/>
        </p:nvSpPr>
        <p:spPr>
          <a:xfrm>
            <a:off x="0" y="1007706"/>
            <a:ext cx="12191999" cy="5850294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E06909-1E3F-4970-AA9A-FCA2BE1F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93B447-D63F-498A-9439-85EF8F923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708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DA26-0FB8-4C80-9DDE-1B4C2AE8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E5DB5-3495-4CFC-963B-88FF018BA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57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6C589-28B5-43D2-85F6-A5BAFD042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B11F1-B967-42EF-AC38-A0E06FF1A8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5057" y="1825625"/>
            <a:ext cx="5674743" cy="466452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8A299-9609-4AFC-9802-4CB1CEAB3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23563" cy="4664519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0499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iz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57AE647-151B-490F-BE88-D1E49EFCE754}"/>
              </a:ext>
            </a:extLst>
          </p:cNvPr>
          <p:cNvSpPr/>
          <p:nvPr userDrawn="1"/>
        </p:nvSpPr>
        <p:spPr>
          <a:xfrm>
            <a:off x="0" y="1007706"/>
            <a:ext cx="12191999" cy="5850294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4A247E-F122-4AE9-B46E-F66DDFA4770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3BAF40-413B-4D27-B1B4-C0DEF6EEE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298" y="5673012"/>
            <a:ext cx="11898702" cy="118498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884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5DEB0D-400B-478D-9113-850E7B86A0EE}"/>
              </a:ext>
            </a:extLst>
          </p:cNvPr>
          <p:cNvSpPr/>
          <p:nvPr userDrawn="1"/>
        </p:nvSpPr>
        <p:spPr>
          <a:xfrm>
            <a:off x="0" y="-10492"/>
            <a:ext cx="12191999" cy="1195479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E5AB2-DFE1-46C4-8730-3701C987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0"/>
            <a:ext cx="9377441" cy="118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C7AAC-E2C8-4261-BC1C-846F7DE5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7" y="1825625"/>
            <a:ext cx="11450706" cy="466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F9124-A89B-41EF-A284-C31041035F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1665" y="367854"/>
            <a:ext cx="1504098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7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8" r:id="rId3"/>
    <p:sldLayoutId id="2147483684" r:id="rId4"/>
    <p:sldLayoutId id="214748368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5DEB0D-400B-478D-9113-850E7B86A0EE}"/>
              </a:ext>
            </a:extLst>
          </p:cNvPr>
          <p:cNvSpPr/>
          <p:nvPr userDrawn="1"/>
        </p:nvSpPr>
        <p:spPr>
          <a:xfrm>
            <a:off x="0" y="-10492"/>
            <a:ext cx="12191999" cy="1195479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1E5AB2-DFE1-46C4-8730-3701C9874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5057" y="0"/>
            <a:ext cx="9377441" cy="118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C7AAC-E2C8-4261-BC1C-846F7DE569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057" y="1825625"/>
            <a:ext cx="11450706" cy="4664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AF9124-A89B-41EF-A284-C31041035FF5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665" y="367854"/>
            <a:ext cx="1504098" cy="54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.uk/url?sa=i&amp;rct=j&amp;q=&amp;esrc=s&amp;frm=1&amp;source=images&amp;cd=&amp;cad=rja&amp;uact=8&amp;docid=NjMPALVn9dt4jM&amp;tbnid=uhO62FeDI2V1LM:&amp;ved=0CAUQjRw&amp;url=http://www.fwi.co.uk/articles/25/11/2013/142139/nfu-scotland-seeks-lifeline-for-scottish-chicken.htm&amp;ei=n9JYU_WYA-Hb0QXxy4HoAQ&amp;psig=AFQjCNG9svoe5X808TP6K9AnntKLNFlWjg&amp;ust=1398416398852187" TargetMode="Externa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Iq2koMvf7uE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26D27DA-954C-470C-9383-22FEF16F3F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F9FE12FE-5481-4DD5-9349-E2FB4052F3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747" y="1161283"/>
            <a:ext cx="4730506" cy="45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50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Other fruit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5953" y="-1608853"/>
            <a:ext cx="333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Tomatoes</a:t>
            </a:r>
          </a:p>
          <a:p>
            <a:r>
              <a:rPr lang="en-GB" dirty="0" smtClean="0"/>
              <a:t>Apples</a:t>
            </a:r>
          </a:p>
          <a:p>
            <a:r>
              <a:rPr lang="en-GB" dirty="0" smtClean="0"/>
              <a:t>chillies</a:t>
            </a:r>
            <a:endParaRPr lang="en-GB" dirty="0"/>
          </a:p>
        </p:txBody>
      </p:sp>
      <p:pic>
        <p:nvPicPr>
          <p:cNvPr id="5122" name="Picture 2" descr="Thumbnai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317" y="2340308"/>
            <a:ext cx="4300683" cy="2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410758" y="2653031"/>
            <a:ext cx="1627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Tomatoes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Image result for scottish chill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50" y="2328336"/>
            <a:ext cx="4329938" cy="289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tumps of Victoria plum trees in one of the orchards in the Hazelbank area of South Lanarksh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254" y="2340308"/>
            <a:ext cx="5139673" cy="286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3378771" y="4684210"/>
            <a:ext cx="4670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Fruit trees – plums and apples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19594" y="4684210"/>
            <a:ext cx="1244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Chillies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b="1" dirty="0" smtClean="0"/>
              <a:t>Fish and shellfish</a:t>
            </a:r>
            <a:endParaRPr lang="en-GB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4987"/>
            <a:ext cx="12186394" cy="526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34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b="1" dirty="0" smtClean="0"/>
              <a:t>Cattle</a:t>
            </a:r>
            <a:endParaRPr lang="en-GB" b="1" dirty="0"/>
          </a:p>
        </p:txBody>
      </p:sp>
      <p:pic>
        <p:nvPicPr>
          <p:cNvPr id="6146" name="Picture 2" descr="Cattle in 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61" y="1626690"/>
            <a:ext cx="7281737" cy="50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Image result for scotch beef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05" y="5067945"/>
            <a:ext cx="2042484" cy="165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5057" y="1366206"/>
            <a:ext cx="5674743" cy="4664520"/>
          </a:xfrm>
        </p:spPr>
        <p:txBody>
          <a:bodyPr/>
          <a:lstStyle/>
          <a:p>
            <a:r>
              <a:rPr lang="en-GB" dirty="0"/>
              <a:t>1.76 </a:t>
            </a:r>
            <a:r>
              <a:rPr lang="en-GB" dirty="0" smtClean="0"/>
              <a:t>million cattle in Scotland</a:t>
            </a:r>
            <a:endParaRPr lang="en-GB" dirty="0"/>
          </a:p>
        </p:txBody>
      </p:sp>
      <p:pic>
        <p:nvPicPr>
          <p:cNvPr id="7172" name="Picture 4" descr="Image result for scottish beef far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3" y="2812779"/>
            <a:ext cx="4225448" cy="385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85" y="1797299"/>
            <a:ext cx="4225448" cy="2352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375458" y="3436856"/>
            <a:ext cx="18069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Dairy cows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5458" y="5981831"/>
            <a:ext cx="1690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Beef cows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Sheep</a:t>
            </a:r>
            <a:endParaRPr lang="en-GB" b="1" dirty="0"/>
          </a:p>
        </p:txBody>
      </p:sp>
      <p:pic>
        <p:nvPicPr>
          <p:cNvPr id="2050" name="Picture 2" descr="Sheep in 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54" y="1184987"/>
            <a:ext cx="8818446" cy="56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cottish sheep f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9" y="2264215"/>
            <a:ext cx="3979779" cy="28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scotch la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328" y="4463512"/>
            <a:ext cx="1979475" cy="151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6.59 million </a:t>
            </a:r>
            <a:r>
              <a:rPr lang="en-GB" dirty="0" smtClean="0"/>
              <a:t>sheep in Scotland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78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dirty="0" smtClean="0"/>
              <a:t> </a:t>
            </a:r>
            <a:r>
              <a:rPr lang="en-GB" b="1" dirty="0" smtClean="0"/>
              <a:t>Pigs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317,000 </a:t>
            </a:r>
            <a:r>
              <a:rPr lang="en-GB" dirty="0" smtClean="0"/>
              <a:t>pigs</a:t>
            </a:r>
          </a:p>
          <a:p>
            <a:r>
              <a:rPr lang="en-GB" dirty="0" smtClean="0"/>
              <a:t>Indoor and outdoor production</a:t>
            </a:r>
            <a:endParaRPr lang="en-GB" dirty="0"/>
          </a:p>
        </p:txBody>
      </p:sp>
      <p:pic>
        <p:nvPicPr>
          <p:cNvPr id="4" name="Picture 2" descr="Image result for scottish pig far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3609974"/>
            <a:ext cx="6667500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mage result for scottish pig fa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9974"/>
            <a:ext cx="6154155" cy="324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Image result for specially selected po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188" y="1416991"/>
            <a:ext cx="31432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4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Poultry</a:t>
            </a:r>
            <a:endParaRPr lang="en-GB" b="1" dirty="0"/>
          </a:p>
        </p:txBody>
      </p:sp>
      <p:pic>
        <p:nvPicPr>
          <p:cNvPr id="3" name="Picture 2" descr="http://www.fwi.co.uk/assets/getasset.aspx?itemid=524528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5057" y="3007552"/>
            <a:ext cx="4470509" cy="3808211"/>
          </a:xfrm>
          <a:prstGeom prst="rect">
            <a:avLst/>
          </a:prstGeom>
          <a:noFill/>
        </p:spPr>
      </p:pic>
      <p:pic>
        <p:nvPicPr>
          <p:cNvPr id="4" name="Picture 6" descr="Producing free-range eggs increased carbon output by 20 per cent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8158" y="1191670"/>
            <a:ext cx="6619303" cy="3356931"/>
          </a:xfrm>
          <a:prstGeom prst="rect">
            <a:avLst/>
          </a:prstGeom>
          <a:noFill/>
        </p:spPr>
      </p:pic>
      <p:pic>
        <p:nvPicPr>
          <p:cNvPr id="6" name="Picture 2" descr="battery hens in a chicken farm in Catania, Sicily. 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4130" y="4043686"/>
            <a:ext cx="4620126" cy="2772077"/>
          </a:xfrm>
          <a:prstGeom prst="rect">
            <a:avLst/>
          </a:prstGeom>
          <a:noFill/>
        </p:spPr>
      </p:pic>
      <p:pic>
        <p:nvPicPr>
          <p:cNvPr id="7" name="Picture 2" descr="Barn hen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91286" y="4051652"/>
            <a:ext cx="3700714" cy="27755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31334" y="3166369"/>
            <a:ext cx="192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BROILERS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67322" y="3497689"/>
            <a:ext cx="251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FREE RANGE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5578" y="6230988"/>
            <a:ext cx="192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CAGED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5522" y="6096094"/>
            <a:ext cx="19254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1029" y="1180245"/>
            <a:ext cx="52131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14.5 million poultry birds in Scotland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More egg laying poultry than meat producing poultry</a:t>
            </a:r>
          </a:p>
        </p:txBody>
      </p:sp>
    </p:spTree>
    <p:extLst>
      <p:ext uri="{BB962C8B-B14F-4D97-AF65-F5344CB8AC3E}">
        <p14:creationId xmlns:p14="http://schemas.microsoft.com/office/powerpoint/2010/main" val="281854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Truffles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698" y="2327464"/>
            <a:ext cx="5623563" cy="3505793"/>
          </a:xfrm>
        </p:spPr>
        <p:txBody>
          <a:bodyPr/>
          <a:lstStyle/>
          <a:p>
            <a:r>
              <a:rPr lang="en-GB" dirty="0"/>
              <a:t>Truffles are a type of fungi that grow on the root system of living </a:t>
            </a:r>
            <a:r>
              <a:rPr lang="en-GB" dirty="0" smtClean="0"/>
              <a:t>trees</a:t>
            </a:r>
          </a:p>
          <a:p>
            <a:r>
              <a:rPr lang="en-GB" dirty="0" smtClean="0"/>
              <a:t>Truffles can sell for £800 per kg</a:t>
            </a:r>
          </a:p>
          <a:p>
            <a:r>
              <a:rPr lang="en-GB" dirty="0" smtClean="0"/>
              <a:t>There are a few farms in Scotland growing truffles</a:t>
            </a:r>
            <a:endParaRPr lang="en-GB" dirty="0"/>
          </a:p>
        </p:txBody>
      </p:sp>
      <p:pic>
        <p:nvPicPr>
          <p:cNvPr id="13314" name="Picture 2" descr="Image result for scottish truffl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47" y="1502007"/>
            <a:ext cx="4726984" cy="51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51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Daffodil stems</a:t>
            </a:r>
            <a:endParaRPr lang="en-GB" b="1" dirty="0"/>
          </a:p>
        </p:txBody>
      </p:sp>
      <p:pic>
        <p:nvPicPr>
          <p:cNvPr id="12290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3" y="1184988"/>
            <a:ext cx="10069600" cy="567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9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939" y="0"/>
            <a:ext cx="9164560" cy="1184988"/>
          </a:xfrm>
          <a:noFill/>
        </p:spPr>
        <p:txBody>
          <a:bodyPr/>
          <a:lstStyle/>
          <a:p>
            <a:r>
              <a:rPr lang="en-GB" b="1" dirty="0" smtClean="0"/>
              <a:t>Honey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Bees produce honey</a:t>
            </a:r>
          </a:p>
          <a:p>
            <a:r>
              <a:rPr lang="en-GB" dirty="0" smtClean="0"/>
              <a:t>There are </a:t>
            </a:r>
            <a:r>
              <a:rPr lang="en-GB" dirty="0"/>
              <a:t>4,100 </a:t>
            </a:r>
            <a:r>
              <a:rPr lang="en-GB" dirty="0" smtClean="0"/>
              <a:t>beehives in Scotland</a:t>
            </a:r>
          </a:p>
          <a:p>
            <a:r>
              <a:rPr lang="en-GB" dirty="0" smtClean="0"/>
              <a:t>The taste of the honey depends on the flowers the bees have visited to make it</a:t>
            </a:r>
          </a:p>
          <a:p>
            <a:r>
              <a:rPr lang="en-GB" dirty="0" smtClean="0"/>
              <a:t>Scottish </a:t>
            </a:r>
            <a:r>
              <a:rPr lang="en-GB" dirty="0"/>
              <a:t>Parliament had its own hives</a:t>
            </a:r>
          </a:p>
        </p:txBody>
      </p:sp>
      <p:pic>
        <p:nvPicPr>
          <p:cNvPr id="11266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08" y="1593151"/>
            <a:ext cx="4664075" cy="466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3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Aquaculture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162,817 </a:t>
            </a:r>
            <a:r>
              <a:rPr lang="en-GB" dirty="0" smtClean="0"/>
              <a:t>tonnes</a:t>
            </a:r>
          </a:p>
          <a:p>
            <a:r>
              <a:rPr lang="en-GB" dirty="0"/>
              <a:t>Scottish aquaculture is dominated by Atlantic </a:t>
            </a:r>
            <a:r>
              <a:rPr lang="en-GB" dirty="0" smtClean="0"/>
              <a:t>salmon but rainbow trout, brown trout and halibut are also farmed</a:t>
            </a:r>
            <a:endParaRPr lang="en-GB" dirty="0"/>
          </a:p>
        </p:txBody>
      </p:sp>
      <p:pic>
        <p:nvPicPr>
          <p:cNvPr id="15362" name="Picture 2" descr="Image result for scottish salm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50" y="3901590"/>
            <a:ext cx="5014755" cy="282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mage result for rainbow trou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71" y="2505195"/>
            <a:ext cx="5622925" cy="421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81266" y="6052269"/>
            <a:ext cx="12971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Salmon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39618" y="2857034"/>
            <a:ext cx="233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Rainbow trout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77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F070-5DC0-4D5B-95B0-579A87022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What is RHET?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C9637-79F4-47CC-A97B-641B1E2A478B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261257" y="1667082"/>
            <a:ext cx="6151984" cy="434340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2400" dirty="0"/>
              <a:t>Established in 1999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Provides free resources, farm visits and classroom speakers which allow children to learn more about Scottish farming, food and countryside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Currently interfaces with around one in eight of Scottish schoolchildren through 12 local Countryside Initiatives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Takes over 16,000 children out to farms each academic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Provides more than 28,000 children with a classroom speaker 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Rectangle 6" descr="A person standing next to a cow&#10;&#10;Description generated with high confidence">
            <a:extLst>
              <a:ext uri="{FF2B5EF4-FFF2-40B4-BE49-F238E27FC236}">
                <a16:creationId xmlns:a16="http://schemas.microsoft.com/office/drawing/2014/main" id="{8396AF64-BEAB-48B9-95FF-65066A658E39}"/>
              </a:ext>
            </a:extLst>
          </p:cNvPr>
          <p:cNvSpPr/>
          <p:nvPr/>
        </p:nvSpPr>
        <p:spPr>
          <a:xfrm>
            <a:off x="7094375" y="1667082"/>
            <a:ext cx="4708850" cy="4708850"/>
          </a:xfrm>
          <a:prstGeom prst="rect">
            <a:avLst/>
          </a:prstGeom>
          <a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0614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b="1" dirty="0" smtClean="0"/>
              <a:t>Goats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0789" y="2352565"/>
            <a:ext cx="5623563" cy="2653387"/>
          </a:xfrm>
        </p:spPr>
        <p:txBody>
          <a:bodyPr/>
          <a:lstStyle/>
          <a:p>
            <a:r>
              <a:rPr lang="en-GB" dirty="0" smtClean="0"/>
              <a:t>Goats may be kept for milk (and cheese) or meat</a:t>
            </a:r>
          </a:p>
          <a:p>
            <a:r>
              <a:rPr lang="en-GB" dirty="0" smtClean="0"/>
              <a:t>One of the key breeds for meat production in Scotland are South African Boer Goats</a:t>
            </a:r>
            <a:endParaRPr lang="en-GB" dirty="0"/>
          </a:p>
        </p:txBody>
      </p:sp>
      <p:pic>
        <p:nvPicPr>
          <p:cNvPr id="10242" name="Picture 2" descr="https://sites.create-cdn.net/siteimages/36/2/0/362022/16/5/1/16514833/438x295.png?152934239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8220"/>
            <a:ext cx="4400931" cy="296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cottish Goats Chee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988"/>
            <a:ext cx="4400931" cy="281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62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b="1" dirty="0" smtClean="0"/>
              <a:t>Deer and venison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8694" y="2513253"/>
            <a:ext cx="5623563" cy="3288817"/>
          </a:xfrm>
        </p:spPr>
        <p:txBody>
          <a:bodyPr/>
          <a:lstStyle/>
          <a:p>
            <a:r>
              <a:rPr lang="en-GB" dirty="0" smtClean="0"/>
              <a:t>Deer meat is called venison</a:t>
            </a:r>
          </a:p>
          <a:p>
            <a:r>
              <a:rPr lang="en-GB" dirty="0" smtClean="0"/>
              <a:t>Venison comes from farmed deer and wild deer</a:t>
            </a:r>
          </a:p>
          <a:p>
            <a:r>
              <a:rPr lang="en-GB" dirty="0" smtClean="0"/>
              <a:t>There are 5 deer species</a:t>
            </a:r>
          </a:p>
          <a:p>
            <a:r>
              <a:rPr lang="en-GB" dirty="0" smtClean="0"/>
              <a:t>Red deer are the species which are usually farmed</a:t>
            </a:r>
            <a:endParaRPr lang="en-GB" dirty="0"/>
          </a:p>
        </p:txBody>
      </p:sp>
      <p:pic>
        <p:nvPicPr>
          <p:cNvPr id="9218" name="Picture 2" descr="Image result for scottish venison far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561481"/>
            <a:ext cx="5675312" cy="31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68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057" y="0"/>
            <a:ext cx="9377442" cy="1184988"/>
          </a:xfrm>
          <a:noFill/>
        </p:spPr>
        <p:txBody>
          <a:bodyPr/>
          <a:lstStyle/>
          <a:p>
            <a:r>
              <a:rPr lang="en-GB" b="1" dirty="0" smtClean="0"/>
              <a:t>Buffalo – meat and milk</a:t>
            </a:r>
            <a:endParaRPr lang="en-GB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4"/>
            <a:ext cx="5623563" cy="3799175"/>
          </a:xfrm>
        </p:spPr>
        <p:txBody>
          <a:bodyPr/>
          <a:lstStyle/>
          <a:p>
            <a:r>
              <a:rPr lang="en-GB" dirty="0" smtClean="0"/>
              <a:t>Water buffalo</a:t>
            </a:r>
          </a:p>
          <a:p>
            <a:r>
              <a:rPr lang="en-GB" dirty="0" smtClean="0"/>
              <a:t>Kept for meat and milk</a:t>
            </a:r>
          </a:p>
          <a:p>
            <a:r>
              <a:rPr lang="en-GB" dirty="0" smtClean="0"/>
              <a:t>Buffalo milk can be used to make Mozzarella cheese</a:t>
            </a:r>
            <a:endParaRPr lang="en-GB" dirty="0"/>
          </a:p>
        </p:txBody>
      </p:sp>
      <p:pic>
        <p:nvPicPr>
          <p:cNvPr id="8194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57" y="1825624"/>
            <a:ext cx="5675312" cy="37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4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760F0-3988-4C10-BF5C-1DC02D628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Want to know more?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EA4F5-064C-44A6-AB18-462F34C6A3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Visit www.rhet.org.uk for more information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6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cs typeface="Calibri Light"/>
              </a:rPr>
              <a:t>What we produce in Scotland</a:t>
            </a:r>
            <a:endParaRPr lang="en-GB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FFCA3-4E3C-420F-8DB2-59CEBB7FDE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3545" y="2470436"/>
            <a:ext cx="5674743" cy="3025344"/>
          </a:xfrm>
        </p:spPr>
        <p:txBody>
          <a:bodyPr/>
          <a:lstStyle/>
          <a:p>
            <a:r>
              <a:rPr lang="en-GB" dirty="0"/>
              <a:t>80 </a:t>
            </a:r>
            <a:r>
              <a:rPr lang="en-GB" dirty="0" smtClean="0"/>
              <a:t>% of </a:t>
            </a:r>
            <a:r>
              <a:rPr lang="en-GB" dirty="0"/>
              <a:t>Scotland’s land area is agricultural </a:t>
            </a:r>
            <a:r>
              <a:rPr lang="en-GB" dirty="0" smtClean="0"/>
              <a:t>land.</a:t>
            </a:r>
          </a:p>
          <a:p>
            <a:r>
              <a:rPr lang="en-GB" dirty="0" smtClean="0"/>
              <a:t>=  </a:t>
            </a:r>
            <a:r>
              <a:rPr lang="en-GB" dirty="0"/>
              <a:t>6.2 million hectares. </a:t>
            </a:r>
            <a:endParaRPr lang="en-GB" dirty="0" smtClean="0"/>
          </a:p>
          <a:p>
            <a:r>
              <a:rPr lang="en-GB" dirty="0"/>
              <a:t>most of Scotland’s agricultural land is used for livestock </a:t>
            </a:r>
            <a:r>
              <a:rPr lang="en-GB" dirty="0" smtClean="0"/>
              <a:t>grazing.</a:t>
            </a:r>
            <a:endParaRPr lang="en-US" dirty="0"/>
          </a:p>
        </p:txBody>
      </p:sp>
      <p:pic>
        <p:nvPicPr>
          <p:cNvPr id="1026" name="Picture 2" descr="LFA land in Scotl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491" y="1228533"/>
            <a:ext cx="3794316" cy="550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8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Eating seasonally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4988"/>
            <a:ext cx="7331311" cy="56776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10956" y="2153653"/>
            <a:ext cx="42230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Eating fruit and vegetables when they are available</a:t>
            </a:r>
          </a:p>
          <a:p>
            <a:endParaRPr lang="en-GB" sz="3200" dirty="0"/>
          </a:p>
          <a:p>
            <a:r>
              <a:rPr lang="en-GB" sz="3200" dirty="0" smtClean="0"/>
              <a:t>Knowing the seasons for fruit and vegetables 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8687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Scottish cereals</a:t>
            </a:r>
            <a:endParaRPr lang="en-GB" b="1" dirty="0"/>
          </a:p>
        </p:txBody>
      </p:sp>
      <p:pic>
        <p:nvPicPr>
          <p:cNvPr id="2050" name="Picture 2" descr="Cereals in 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15" y="1292480"/>
            <a:ext cx="8044281" cy="55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" y="1182706"/>
            <a:ext cx="1736038" cy="116057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8" y="2343280"/>
            <a:ext cx="1736037" cy="12132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5" y="3556517"/>
            <a:ext cx="1732160" cy="1152040"/>
          </a:xfrm>
          <a:prstGeom prst="rect">
            <a:avLst/>
          </a:prstGeom>
        </p:spPr>
      </p:pic>
      <p:pic>
        <p:nvPicPr>
          <p:cNvPr id="2052" name="Picture 4" descr="Image result for oilseed rape field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" y="4708557"/>
            <a:ext cx="1736037" cy="11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92705" y="1499587"/>
            <a:ext cx="132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Barley</a:t>
            </a:r>
            <a:endParaRPr lang="en-GB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792705" y="2712443"/>
            <a:ext cx="132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Wheat</a:t>
            </a:r>
            <a:endParaRPr lang="en-GB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16770" y="3895080"/>
            <a:ext cx="132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Oats</a:t>
            </a:r>
            <a:endParaRPr lang="en-GB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92705" y="4997706"/>
            <a:ext cx="2129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Oilseed Rape</a:t>
            </a:r>
            <a:endParaRPr lang="en-GB" sz="2800" b="1" dirty="0"/>
          </a:p>
        </p:txBody>
      </p:sp>
      <p:pic>
        <p:nvPicPr>
          <p:cNvPr id="3074" name="Picture 2" descr="Image result for scotland ry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8" y="5701554"/>
            <a:ext cx="1736037" cy="115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852865" y="5945755"/>
            <a:ext cx="2815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Rye</a:t>
            </a:r>
            <a:endParaRPr lang="en-GB" sz="2800" b="1" dirty="0"/>
          </a:p>
        </p:txBody>
      </p:sp>
      <p:sp>
        <p:nvSpPr>
          <p:cNvPr id="2" name="Rectangle 1"/>
          <p:cNvSpPr/>
          <p:nvPr/>
        </p:nvSpPr>
        <p:spPr>
          <a:xfrm>
            <a:off x="9179071" y="2016814"/>
            <a:ext cx="2698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333333"/>
                </a:solidFill>
              </a:rPr>
              <a:t>459,400 hectares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3568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Potatoes</a:t>
            </a:r>
            <a:endParaRPr lang="en-GB" b="1" dirty="0"/>
          </a:p>
        </p:txBody>
      </p:sp>
      <p:pic>
        <p:nvPicPr>
          <p:cNvPr id="4098" name="Picture 2" descr="Potatoes in Scot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476" y="1311443"/>
            <a:ext cx="7316524" cy="539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697808" y="2016814"/>
            <a:ext cx="2515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27,400 </a:t>
            </a:r>
            <a:r>
              <a:rPr lang="en-GB" sz="2800" dirty="0" smtClean="0">
                <a:solidFill>
                  <a:srgbClr val="333333"/>
                </a:solidFill>
              </a:rPr>
              <a:t>hectares</a:t>
            </a:r>
            <a:endParaRPr lang="en-GB" sz="2800" dirty="0"/>
          </a:p>
        </p:txBody>
      </p:sp>
      <p:pic>
        <p:nvPicPr>
          <p:cNvPr id="4100" name="Picture 4" descr="Image result for scottish potato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46" y="1802458"/>
            <a:ext cx="5173579" cy="44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5057" y="2852876"/>
            <a:ext cx="461543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Both </a:t>
            </a:r>
            <a:r>
              <a:rPr lang="en-GB" sz="4000" b="1" dirty="0">
                <a:solidFill>
                  <a:schemeClr val="bg1"/>
                </a:solidFill>
              </a:rPr>
              <a:t>seed (planting) </a:t>
            </a:r>
            <a:endParaRPr lang="en-GB" sz="4000" b="1" dirty="0" smtClean="0"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and </a:t>
            </a:r>
            <a:r>
              <a:rPr lang="en-GB" sz="4000" b="1" dirty="0">
                <a:solidFill>
                  <a:schemeClr val="bg1"/>
                </a:solidFill>
              </a:rPr>
              <a:t>ware (eating) </a:t>
            </a:r>
            <a:endParaRPr lang="en-GB" sz="4000" b="1" dirty="0" smtClean="0">
              <a:solidFill>
                <a:schemeClr val="bg1"/>
              </a:solidFill>
            </a:endParaRPr>
          </a:p>
          <a:p>
            <a:r>
              <a:rPr lang="en-GB" sz="4000" b="1" dirty="0" smtClean="0">
                <a:solidFill>
                  <a:schemeClr val="bg1"/>
                </a:solidFill>
              </a:rPr>
              <a:t>potatoes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0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392" y="3580109"/>
            <a:ext cx="9377441" cy="1184988"/>
          </a:xfrm>
        </p:spPr>
        <p:txBody>
          <a:bodyPr/>
          <a:lstStyle/>
          <a:p>
            <a:r>
              <a:rPr lang="en-GB" dirty="0" smtClean="0"/>
              <a:t>Vegetable production</a:t>
            </a:r>
            <a:endParaRPr lang="en-GB" dirty="0"/>
          </a:p>
        </p:txBody>
      </p:sp>
      <p:pic>
        <p:nvPicPr>
          <p:cNvPr id="5122" name="Picture 2" descr="Vegetable area falls while stock-feeding crops increa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1" y="1184988"/>
            <a:ext cx="10639632" cy="31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3114" y="1822118"/>
            <a:ext cx="3489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18, 900 hectares</a:t>
            </a:r>
          </a:p>
          <a:p>
            <a:r>
              <a:rPr lang="en-GB" sz="2800" b="1" dirty="0" smtClean="0"/>
              <a:t>Human consumption</a:t>
            </a:r>
            <a:endParaRPr lang="en-GB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8680026" y="1822117"/>
            <a:ext cx="34891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16,800 </a:t>
            </a:r>
            <a:r>
              <a:rPr lang="en-GB" sz="2800" b="1" dirty="0"/>
              <a:t>hectares</a:t>
            </a:r>
          </a:p>
          <a:p>
            <a:r>
              <a:rPr lang="en-GB" sz="2800" b="1" dirty="0" smtClean="0"/>
              <a:t>Animal consumption</a:t>
            </a:r>
            <a:endParaRPr lang="en-GB" sz="2800" b="1" dirty="0"/>
          </a:p>
        </p:txBody>
      </p:sp>
      <p:pic>
        <p:nvPicPr>
          <p:cNvPr id="5124" name="Picture 4" descr="Image result for peas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" y="4934596"/>
            <a:ext cx="1923403" cy="19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ield bea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241" y="4934596"/>
            <a:ext cx="2567744" cy="19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wede Tweed F1 See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242" y="4934595"/>
            <a:ext cx="1923403" cy="192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Image result for carrots in fiel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148" y="4934596"/>
            <a:ext cx="2569892" cy="1923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lated image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194" y="4934595"/>
            <a:ext cx="2958990" cy="19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02452" y="6264224"/>
            <a:ext cx="871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Peas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40740" y="6264224"/>
            <a:ext cx="10807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Beans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74970" y="6264224"/>
            <a:ext cx="1313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Swedes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2080" y="6264224"/>
            <a:ext cx="126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Carrots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919642" y="6264224"/>
            <a:ext cx="13712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Broccoli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 txBox="1">
            <a:spLocks/>
          </p:cNvSpPr>
          <p:nvPr/>
        </p:nvSpPr>
        <p:spPr>
          <a:xfrm>
            <a:off x="345057" y="0"/>
            <a:ext cx="9377441" cy="1184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Vegetables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6990973" y="4536962"/>
            <a:ext cx="18069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8"/>
              </a:rPr>
              <a:t>Carrot harvesting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82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Unusual vegetables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51596" y="-1574952"/>
            <a:ext cx="2076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garlic</a:t>
            </a:r>
          </a:p>
          <a:p>
            <a:r>
              <a:rPr lang="en-GB" dirty="0" smtClean="0"/>
              <a:t>Sea kale</a:t>
            </a:r>
          </a:p>
          <a:p>
            <a:r>
              <a:rPr lang="en-GB" dirty="0" err="1" smtClean="0"/>
              <a:t>Aspapagus</a:t>
            </a:r>
            <a:endParaRPr lang="en-GB" dirty="0" smtClean="0"/>
          </a:p>
          <a:p>
            <a:r>
              <a:rPr lang="en-GB" dirty="0" smtClean="0"/>
              <a:t>mushrooms</a:t>
            </a:r>
            <a:endParaRPr lang="en-GB" dirty="0"/>
          </a:p>
        </p:txBody>
      </p:sp>
      <p:pic>
        <p:nvPicPr>
          <p:cNvPr id="3074" name="Picture 2" descr="Image result for scottish garl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4988"/>
            <a:ext cx="3132019" cy="313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scottish seak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5908" y="1184988"/>
            <a:ext cx="4635464" cy="30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elated image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757" y="1184988"/>
            <a:ext cx="4120413" cy="30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Image result for scottish mushroom far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741" y="4275298"/>
            <a:ext cx="6754299" cy="2568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2514" y="3483188"/>
            <a:ext cx="10470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Garlic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1918" y="1298001"/>
            <a:ext cx="18006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Asparagus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261388" y="3483188"/>
            <a:ext cx="1435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Sea Kale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06704" y="4715594"/>
            <a:ext cx="19692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Mushrooms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1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705674-2236-43B4-BC52-3E60CA9C7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Soft fruit production</a:t>
            </a:r>
            <a:endParaRPr lang="en-GB" b="1" dirty="0"/>
          </a:p>
        </p:txBody>
      </p:sp>
      <p:sp>
        <p:nvSpPr>
          <p:cNvPr id="2" name="Rectangle 1"/>
          <p:cNvSpPr/>
          <p:nvPr/>
        </p:nvSpPr>
        <p:spPr>
          <a:xfrm>
            <a:off x="2643" y="4084778"/>
            <a:ext cx="2334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333333"/>
                </a:solidFill>
                <a:latin typeface="Roboto"/>
              </a:rPr>
              <a:t>70 % </a:t>
            </a:r>
            <a:r>
              <a:rPr lang="en-GB" sz="2800" dirty="0">
                <a:solidFill>
                  <a:srgbClr val="333333"/>
                </a:solidFill>
                <a:latin typeface="Roboto"/>
              </a:rPr>
              <a:t>of the </a:t>
            </a:r>
            <a:endParaRPr lang="en-GB" sz="2800" dirty="0" smtClean="0">
              <a:solidFill>
                <a:srgbClr val="333333"/>
              </a:solidFill>
              <a:latin typeface="Roboto"/>
            </a:endParaRPr>
          </a:p>
          <a:p>
            <a:r>
              <a:rPr lang="en-GB" sz="2800" dirty="0" smtClean="0">
                <a:solidFill>
                  <a:srgbClr val="333333"/>
                </a:solidFill>
                <a:latin typeface="Roboto"/>
              </a:rPr>
              <a:t>total </a:t>
            </a:r>
            <a:r>
              <a:rPr lang="en-GB" sz="2800" dirty="0">
                <a:solidFill>
                  <a:srgbClr val="333333"/>
                </a:solidFill>
                <a:latin typeface="Roboto"/>
              </a:rPr>
              <a:t>area of </a:t>
            </a:r>
            <a:endParaRPr lang="en-GB" sz="2800" dirty="0" smtClean="0">
              <a:solidFill>
                <a:srgbClr val="333333"/>
              </a:solidFill>
              <a:latin typeface="Roboto"/>
            </a:endParaRPr>
          </a:p>
          <a:p>
            <a:r>
              <a:rPr lang="en-GB" sz="2800" dirty="0" smtClean="0">
                <a:solidFill>
                  <a:srgbClr val="333333"/>
                </a:solidFill>
                <a:latin typeface="Roboto"/>
              </a:rPr>
              <a:t>soft </a:t>
            </a:r>
            <a:r>
              <a:rPr lang="en-GB" sz="2800" dirty="0">
                <a:solidFill>
                  <a:srgbClr val="333333"/>
                </a:solidFill>
                <a:latin typeface="Roboto"/>
              </a:rPr>
              <a:t>fruit in </a:t>
            </a:r>
            <a:endParaRPr lang="en-GB" sz="2800" dirty="0" smtClean="0">
              <a:solidFill>
                <a:srgbClr val="333333"/>
              </a:solidFill>
              <a:latin typeface="Roboto"/>
            </a:endParaRPr>
          </a:p>
          <a:p>
            <a:r>
              <a:rPr lang="en-GB" sz="2800" dirty="0" smtClean="0">
                <a:solidFill>
                  <a:srgbClr val="333333"/>
                </a:solidFill>
                <a:latin typeface="Roboto"/>
              </a:rPr>
              <a:t>Scotland is </a:t>
            </a:r>
          </a:p>
          <a:p>
            <a:r>
              <a:rPr lang="en-GB" sz="2800" dirty="0" smtClean="0">
                <a:solidFill>
                  <a:srgbClr val="333333"/>
                </a:solidFill>
                <a:latin typeface="Roboto"/>
              </a:rPr>
              <a:t>grown </a:t>
            </a:r>
            <a:r>
              <a:rPr lang="en-GB" sz="2800" dirty="0">
                <a:solidFill>
                  <a:srgbClr val="333333"/>
                </a:solidFill>
                <a:latin typeface="Roboto"/>
              </a:rPr>
              <a:t>under </a:t>
            </a:r>
            <a:endParaRPr lang="en-GB" sz="2800" dirty="0" smtClean="0">
              <a:solidFill>
                <a:srgbClr val="333333"/>
              </a:solidFill>
              <a:latin typeface="Roboto"/>
            </a:endParaRPr>
          </a:p>
          <a:p>
            <a:r>
              <a:rPr lang="en-GB" sz="2800" dirty="0" smtClean="0">
                <a:solidFill>
                  <a:srgbClr val="333333"/>
                </a:solidFill>
                <a:latin typeface="Roboto"/>
              </a:rPr>
              <a:t>cover</a:t>
            </a:r>
            <a:r>
              <a:rPr lang="en-GB" sz="2800" dirty="0">
                <a:solidFill>
                  <a:srgbClr val="333333"/>
                </a:solidFill>
                <a:latin typeface="Roboto"/>
              </a:rPr>
              <a:t> </a:t>
            </a:r>
            <a:endParaRPr lang="en-GB" sz="2800" dirty="0"/>
          </a:p>
        </p:txBody>
      </p:sp>
      <p:pic>
        <p:nvPicPr>
          <p:cNvPr id="1026" name="Picture 2" descr="Image result for strawber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985" y="4117177"/>
            <a:ext cx="2612859" cy="26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37" y="4117177"/>
            <a:ext cx="3266074" cy="26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blackcurr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259" y="4117177"/>
            <a:ext cx="3495463" cy="26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scottish blueberri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567" y="1184987"/>
            <a:ext cx="5005137" cy="281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blackberr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720" y="1184988"/>
            <a:ext cx="2281271" cy="282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honeyberr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5" y="1178341"/>
            <a:ext cx="4270729" cy="2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55616" y="5703949"/>
            <a:ext cx="20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Strawberries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987240" y="6119940"/>
            <a:ext cx="1941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Raspberries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542235" y="5749556"/>
            <a:ext cx="219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Blackcurrants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7832237" y="3268008"/>
            <a:ext cx="18902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Blueberries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99807" y="3155921"/>
            <a:ext cx="2185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Honeyberries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98064" y="2817367"/>
            <a:ext cx="2018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chemeClr val="bg1"/>
                </a:solidFill>
              </a:rPr>
              <a:t>Blackberries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08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881EF7457A434C89DF05ECCB8F26A1" ma:contentTypeVersion="7" ma:contentTypeDescription="Create a new document." ma:contentTypeScope="" ma:versionID="836226c5f046e2fb019312a8af5b62a5">
  <xsd:schema xmlns:xsd="http://www.w3.org/2001/XMLSchema" xmlns:xs="http://www.w3.org/2001/XMLSchema" xmlns:p="http://schemas.microsoft.com/office/2006/metadata/properties" xmlns:ns2="8a3182f8-d44a-4b9d-999d-a8c397371859" xmlns:ns3="d55142be-219b-4cf6-9ca2-7ba222540e52" targetNamespace="http://schemas.microsoft.com/office/2006/metadata/properties" ma:root="true" ma:fieldsID="36c67f610327834a00ff9183a44c71cf" ns2:_="" ns3:_="">
    <xsd:import namespace="8a3182f8-d44a-4b9d-999d-a8c397371859"/>
    <xsd:import namespace="d55142be-219b-4cf6-9ca2-7ba222540e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3182f8-d44a-4b9d-999d-a8c3973718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142be-219b-4cf6-9ca2-7ba222540e5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BBE7269-8B3B-4209-BC53-8C70820430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7E436-F9C2-441D-B794-E9A516D6BCFB}">
  <ds:schemaRefs>
    <ds:schemaRef ds:uri="http://schemas.microsoft.com/office/2006/documentManagement/types"/>
    <ds:schemaRef ds:uri="8a3182f8-d44a-4b9d-999d-a8c397371859"/>
    <ds:schemaRef ds:uri="http://purl.org/dc/dcmitype/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55142be-219b-4cf6-9ca2-7ba222540e5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9B5D8EA-39A8-4BE5-8887-7212F2AB3A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3182f8-d44a-4b9d-999d-a8c397371859"/>
    <ds:schemaRef ds:uri="d55142be-219b-4cf6-9ca2-7ba222540e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434</Words>
  <Application>Microsoft Office PowerPoint</Application>
  <PresentationFormat>Widescreen</PresentationFormat>
  <Paragraphs>114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Roboto</vt:lpstr>
      <vt:lpstr>Custom Design</vt:lpstr>
      <vt:lpstr>1_Custom Design</vt:lpstr>
      <vt:lpstr>PowerPoint Presentation</vt:lpstr>
      <vt:lpstr>What is RHET?</vt:lpstr>
      <vt:lpstr>What we produce in Scotland</vt:lpstr>
      <vt:lpstr>Eating seasonally</vt:lpstr>
      <vt:lpstr>Scottish cereals</vt:lpstr>
      <vt:lpstr>Potatoes</vt:lpstr>
      <vt:lpstr>Vegetable production</vt:lpstr>
      <vt:lpstr>Unusual vegetables</vt:lpstr>
      <vt:lpstr>Soft fruit production</vt:lpstr>
      <vt:lpstr>Other fruit</vt:lpstr>
      <vt:lpstr>Fish and shellfish</vt:lpstr>
      <vt:lpstr>Cattle</vt:lpstr>
      <vt:lpstr> Sheep</vt:lpstr>
      <vt:lpstr> Pigs</vt:lpstr>
      <vt:lpstr>Poultry</vt:lpstr>
      <vt:lpstr>Truffles</vt:lpstr>
      <vt:lpstr>Daffodil stems</vt:lpstr>
      <vt:lpstr>Honey</vt:lpstr>
      <vt:lpstr>Aquaculture</vt:lpstr>
      <vt:lpstr>Goats</vt:lpstr>
      <vt:lpstr>Deer and venison</vt:lpstr>
      <vt:lpstr>Buffalo – meat and milk</vt:lpstr>
      <vt:lpstr>Want to know more?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Fraser Dunn</dc:creator>
  <cp:lastModifiedBy>Sara Smith</cp:lastModifiedBy>
  <cp:revision>44</cp:revision>
  <dcterms:created xsi:type="dcterms:W3CDTF">2018-09-17T00:39:01Z</dcterms:created>
  <dcterms:modified xsi:type="dcterms:W3CDTF">2019-12-09T16:17:47Z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0x010100C2881EF7457A434C89DF05ECCB8F26A1</vt:lpwstr>
  </property>
</Properties>
</file>