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25"/>
  </p:notesMasterIdLst>
  <p:handoutMasterIdLst>
    <p:handoutMasterId r:id="rId26"/>
  </p:handoutMasterIdLst>
  <p:sldIdLst>
    <p:sldId id="257" r:id="rId5"/>
    <p:sldId id="258" r:id="rId6"/>
    <p:sldId id="267" r:id="rId7"/>
    <p:sldId id="268" r:id="rId8"/>
    <p:sldId id="293" r:id="rId9"/>
    <p:sldId id="294" r:id="rId10"/>
    <p:sldId id="278" r:id="rId11"/>
    <p:sldId id="302" r:id="rId12"/>
    <p:sldId id="275" r:id="rId13"/>
    <p:sldId id="295" r:id="rId14"/>
    <p:sldId id="292" r:id="rId15"/>
    <p:sldId id="296" r:id="rId16"/>
    <p:sldId id="297" r:id="rId17"/>
    <p:sldId id="298" r:id="rId18"/>
    <p:sldId id="299" r:id="rId19"/>
    <p:sldId id="300" r:id="rId20"/>
    <p:sldId id="301" r:id="rId21"/>
    <p:sldId id="281" r:id="rId22"/>
    <p:sldId id="282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USAGE" id="{20ACECAB-93F1-4A0E-BE2C-830D20FC2BF0}">
          <p14:sldIdLst/>
        </p14:section>
        <p14:section name="TEMPLATE" id="{4A69ACE5-D088-4E60-AD72-5066F8252428}">
          <p14:sldIdLst>
            <p14:sldId id="257"/>
            <p14:sldId id="258"/>
            <p14:sldId id="267"/>
            <p14:sldId id="268"/>
            <p14:sldId id="293"/>
            <p14:sldId id="294"/>
            <p14:sldId id="278"/>
            <p14:sldId id="302"/>
            <p14:sldId id="275"/>
            <p14:sldId id="295"/>
            <p14:sldId id="292"/>
            <p14:sldId id="296"/>
            <p14:sldId id="297"/>
            <p14:sldId id="298"/>
            <p14:sldId id="299"/>
            <p14:sldId id="300"/>
            <p14:sldId id="301"/>
            <p14:sldId id="281"/>
            <p14:sldId id="282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7" autoAdjust="0"/>
    <p:restoredTop sz="96374" autoAdjust="0"/>
  </p:normalViewPr>
  <p:slideViewPr>
    <p:cSldViewPr snapToGrid="0">
      <p:cViewPr varScale="1">
        <p:scale>
          <a:sx n="70" d="100"/>
          <a:sy n="70" d="100"/>
        </p:scale>
        <p:origin x="600" y="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23A49D-1623-4DB7-A7D4-C2958848A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581F6-3530-417A-828F-DB81C9E76A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D0E32-979E-462D-BC48-1A2059889D0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37B99-986F-4439-8DC9-8189C67F5A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1BD0F-EF29-4521-8B6F-9504182368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94D32-2065-40D8-9D61-D2D22ABC3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950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092D-1DDA-4B17-B78B-CFDF9C145746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A491C-7E55-49FE-A5E2-51858E12CA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91C-7E55-49FE-A5E2-51858E12CA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92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025C4F-DF11-4A40-BA7A-04FC035A24D4}"/>
              </a:ext>
            </a:extLst>
          </p:cNvPr>
          <p:cNvSpPr/>
          <p:nvPr userDrawn="1"/>
        </p:nvSpPr>
        <p:spPr>
          <a:xfrm>
            <a:off x="0" y="1007706"/>
            <a:ext cx="12191999" cy="5850294"/>
          </a:xfrm>
          <a:prstGeom prst="rect">
            <a:avLst/>
          </a:prstGeom>
          <a:solidFill>
            <a:srgbClr val="3A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06909-1E3F-4970-AA9A-FCA2BE1F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3B447-D63F-498A-9439-85EF8F923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9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DA26-0FB8-4C80-9DDE-1B4C2AE8A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E5DB5-3495-4CFC-963B-88FF018BA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13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6C589-28B5-43D2-85F6-A5BAFD04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B11F1-B967-42EF-AC38-A0E06FF1A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057" y="1825625"/>
            <a:ext cx="5674743" cy="466452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8A299-9609-4AFC-9802-4CB1CEAB3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623563" cy="466451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83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7AE647-151B-490F-BE88-D1E49EFCE754}"/>
              </a:ext>
            </a:extLst>
          </p:cNvPr>
          <p:cNvSpPr/>
          <p:nvPr userDrawn="1"/>
        </p:nvSpPr>
        <p:spPr>
          <a:xfrm>
            <a:off x="0" y="1007706"/>
            <a:ext cx="12191999" cy="5850294"/>
          </a:xfrm>
          <a:prstGeom prst="rect">
            <a:avLst/>
          </a:prstGeom>
          <a:solidFill>
            <a:srgbClr val="3A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4A247E-F122-4AE9-B46E-F66DDFA477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75273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BAF40-413B-4D27-B1B4-C0DEF6EE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8" y="5673012"/>
            <a:ext cx="11898702" cy="11849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810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7FD164-6639-4C13-BD5C-0524A0F3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89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5DEB0D-400B-478D-9113-850E7B86A0EE}"/>
              </a:ext>
            </a:extLst>
          </p:cNvPr>
          <p:cNvSpPr/>
          <p:nvPr userDrawn="1"/>
        </p:nvSpPr>
        <p:spPr>
          <a:xfrm>
            <a:off x="0" y="-10492"/>
            <a:ext cx="12191999" cy="1195479"/>
          </a:xfrm>
          <a:prstGeom prst="rect">
            <a:avLst/>
          </a:prstGeom>
          <a:solidFill>
            <a:srgbClr val="3A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E5AB2-DFE1-46C4-8730-3701C987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0"/>
            <a:ext cx="9377441" cy="118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C7AAC-E2C8-4261-BC1C-846F7DE56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057" y="1825625"/>
            <a:ext cx="11450706" cy="4664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F9124-A89B-41EF-A284-C31041035F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665" y="367854"/>
            <a:ext cx="1504098" cy="5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7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8" r:id="rId3"/>
    <p:sldLayoutId id="2147483684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rhet.org.uk/media/1188/calendar-v1-web.pdf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6D27DA-954C-470C-9383-22FEF16F3F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A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F9FE12FE-5481-4DD5-9349-E2FB4052F3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747" y="1161283"/>
            <a:ext cx="4730506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7DBE8A1-0845-4C64-8C6D-6EBBDA9D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0"/>
            <a:ext cx="9377441" cy="1184988"/>
          </a:xfrm>
        </p:spPr>
        <p:txBody>
          <a:bodyPr/>
          <a:lstStyle/>
          <a:p>
            <a:r>
              <a:rPr lang="en-GB" dirty="0"/>
              <a:t>Reindeer what do they eat 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D51C787-96B8-4B4C-81E9-221529D62C48}"/>
              </a:ext>
            </a:extLst>
          </p:cNvPr>
          <p:cNvSpPr txBox="1">
            <a:spLocks/>
          </p:cNvSpPr>
          <p:nvPr/>
        </p:nvSpPr>
        <p:spPr>
          <a:xfrm>
            <a:off x="192657" y="4319616"/>
            <a:ext cx="3652291" cy="2197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latin typeface="+mn-lt"/>
              </a:rPr>
              <a:t>Corn on the cob is grown on farms too.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latin typeface="+mn-lt"/>
              </a:rPr>
              <a:t>It comes from a very tall plant and is also harvested with a corn picker.</a:t>
            </a:r>
            <a:endParaRPr lang="en-GB" dirty="0"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09FD0C-7385-4146-B547-F0CA20F7532C}"/>
              </a:ext>
            </a:extLst>
          </p:cNvPr>
          <p:cNvSpPr txBox="1">
            <a:spLocks/>
          </p:cNvSpPr>
          <p:nvPr/>
        </p:nvSpPr>
        <p:spPr>
          <a:xfrm>
            <a:off x="192658" y="1114664"/>
            <a:ext cx="3652290" cy="12698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Santa gives his reindeer popcorn, so they can take off  into the sky.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Popcorn is made from corn on the cob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48" y="1308100"/>
            <a:ext cx="8347051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8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09FD0C-7385-4146-B547-F0CA20F7532C}"/>
              </a:ext>
            </a:extLst>
          </p:cNvPr>
          <p:cNvSpPr txBox="1">
            <a:spLocks/>
          </p:cNvSpPr>
          <p:nvPr/>
        </p:nvSpPr>
        <p:spPr>
          <a:xfrm>
            <a:off x="161713" y="5411568"/>
            <a:ext cx="5674743" cy="1241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tx1"/>
                </a:solidFill>
              </a:rPr>
              <a:t>The elves, like all farmers love to give their animals a treat. Just a little bit of sugar.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D51C787-96B8-4B4C-81E9-221529D62C48}"/>
              </a:ext>
            </a:extLst>
          </p:cNvPr>
          <p:cNvSpPr txBox="1">
            <a:spLocks/>
          </p:cNvSpPr>
          <p:nvPr/>
        </p:nvSpPr>
        <p:spPr>
          <a:xfrm>
            <a:off x="6325661" y="5411568"/>
            <a:ext cx="5623563" cy="939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latin typeface="+mn-lt"/>
              </a:rPr>
              <a:t>Even sugar comes from a farm, it looks like a funny turnip in the field.</a:t>
            </a:r>
            <a:endParaRPr lang="en-GB" sz="32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713" y="140070"/>
            <a:ext cx="6049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Reindeer what do they eat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570"/>
            <a:ext cx="6410128" cy="4271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19" y="1037570"/>
            <a:ext cx="6700782" cy="42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g wearing a horse mask posing for the camera&#10;&#10;Description automatically generated">
            <a:extLst>
              <a:ext uri="{FF2B5EF4-FFF2-40B4-BE49-F238E27FC236}">
                <a16:creationId xmlns:a16="http://schemas.microsoft.com/office/drawing/2014/main" id="{33FBB27E-1AB9-44CB-AD1F-36F811388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22176"/>
          <a:stretch/>
        </p:blipFill>
        <p:spPr>
          <a:xfrm>
            <a:off x="0" y="0"/>
            <a:ext cx="618648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54188" y="1366092"/>
            <a:ext cx="48694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/>
              <a:t>Hamish the 10</a:t>
            </a:r>
            <a:r>
              <a:rPr lang="en-GB" sz="8000" baseline="30000" dirty="0" smtClean="0"/>
              <a:t>th</a:t>
            </a:r>
            <a:r>
              <a:rPr lang="en-GB" sz="8000" dirty="0" smtClean="0"/>
              <a:t> Reindeer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180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rse is standing in the grass&#10;&#10;Description automatically generated">
            <a:extLst>
              <a:ext uri="{FF2B5EF4-FFF2-40B4-BE49-F238E27FC236}">
                <a16:creationId xmlns:a16="http://schemas.microsoft.com/office/drawing/2014/main" id="{9A9426DF-4CF5-49BB-B22F-79BCCA0CD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"/>
            <a:ext cx="6118033" cy="685568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7E46CCB-B17A-45E1-96CB-5EAB6CA1D7F3}"/>
              </a:ext>
            </a:extLst>
          </p:cNvPr>
          <p:cNvSpPr txBox="1">
            <a:spLocks/>
          </p:cNvSpPr>
          <p:nvPr/>
        </p:nvSpPr>
        <p:spPr>
          <a:xfrm>
            <a:off x="6459557" y="2738458"/>
            <a:ext cx="5493745" cy="4119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00" dirty="0" smtClean="0">
                <a:solidFill>
                  <a:schemeClr val="bg1"/>
                </a:solidFill>
              </a:rPr>
              <a:t>Hamish is a four year old Shetland pony, he wants to help Santa…</a:t>
            </a:r>
          </a:p>
          <a:p>
            <a:r>
              <a:rPr lang="en-GB" sz="3500" dirty="0" smtClean="0">
                <a:solidFill>
                  <a:schemeClr val="bg1"/>
                </a:solidFill>
              </a:rPr>
              <a:t>When he was a baby foal, he said to his Mum </a:t>
            </a:r>
            <a:r>
              <a:rPr lang="en-GB" sz="3500" b="1" dirty="0" smtClean="0">
                <a:solidFill>
                  <a:schemeClr val="bg1"/>
                </a:solidFill>
              </a:rPr>
              <a:t>“when I grow up I want to be a Reindeer”  </a:t>
            </a:r>
            <a:r>
              <a:rPr lang="en-GB" sz="3500" dirty="0" smtClean="0">
                <a:solidFill>
                  <a:schemeClr val="bg1"/>
                </a:solidFill>
              </a:rPr>
              <a:t>he learned to run fast..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and white dog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B4AA77D-96F4-4E57-A6B8-806866E58E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8" t="8581" r="4620" b="19550"/>
          <a:stretch/>
        </p:blipFill>
        <p:spPr>
          <a:xfrm>
            <a:off x="0" y="0"/>
            <a:ext cx="7433862" cy="685799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7E46CCB-B17A-45E1-96CB-5EAB6CA1D7F3}"/>
              </a:ext>
            </a:extLst>
          </p:cNvPr>
          <p:cNvSpPr txBox="1">
            <a:spLocks/>
          </p:cNvSpPr>
          <p:nvPr/>
        </p:nvSpPr>
        <p:spPr>
          <a:xfrm>
            <a:off x="7536685" y="4494882"/>
            <a:ext cx="4376852" cy="2247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</a:rPr>
              <a:t>Hamish started school when he was 3, he had to wear a harness, so he could pull the sleigh.  He even tried to fly….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, indoor, animal, mammal&#10;&#10;Description automatically generated">
            <a:extLst>
              <a:ext uri="{FF2B5EF4-FFF2-40B4-BE49-F238E27FC236}">
                <a16:creationId xmlns:a16="http://schemas.microsoft.com/office/drawing/2014/main" id="{77C1C88F-8F74-4DA1-AB61-594F588C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3" r="30886"/>
          <a:stretch/>
        </p:blipFill>
        <p:spPr>
          <a:xfrm>
            <a:off x="-969484" y="-3199"/>
            <a:ext cx="7065484" cy="6861199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81EF5A7-42FD-4E00-84AC-CB83F0186E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82" y="4825388"/>
            <a:ext cx="3048918" cy="2032612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7E46CCB-B17A-45E1-96CB-5EAB6CA1D7F3}"/>
              </a:ext>
            </a:extLst>
          </p:cNvPr>
          <p:cNvSpPr txBox="1">
            <a:spLocks/>
          </p:cNvSpPr>
          <p:nvPr/>
        </p:nvSpPr>
        <p:spPr>
          <a:xfrm>
            <a:off x="6345715" y="4825388"/>
            <a:ext cx="5739789" cy="1690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4600" dirty="0" smtClean="0">
                <a:solidFill>
                  <a:schemeClr val="bg1"/>
                </a:solidFill>
              </a:rPr>
              <a:t>Hamish wrote his letter to Santa. </a:t>
            </a:r>
          </a:p>
          <a:p>
            <a:pPr>
              <a:lnSpc>
                <a:spcPct val="120000"/>
              </a:lnSpc>
            </a:pPr>
            <a:r>
              <a:rPr lang="en-GB" sz="4600" dirty="0" smtClean="0">
                <a:solidFill>
                  <a:schemeClr val="bg1"/>
                </a:solidFill>
              </a:rPr>
              <a:t>“Please can I be one of your </a:t>
            </a:r>
            <a:r>
              <a:rPr lang="en-GB" sz="4600" b="1" dirty="0" smtClean="0">
                <a:solidFill>
                  <a:schemeClr val="bg1"/>
                </a:solidFill>
              </a:rPr>
              <a:t>Reindeer…….”</a:t>
            </a:r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9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7E46CCB-B17A-45E1-96CB-5EAB6CA1D7F3}"/>
              </a:ext>
            </a:extLst>
          </p:cNvPr>
          <p:cNvSpPr txBox="1">
            <a:spLocks/>
          </p:cNvSpPr>
          <p:nvPr/>
        </p:nvSpPr>
        <p:spPr>
          <a:xfrm>
            <a:off x="6488936" y="3371160"/>
            <a:ext cx="5001658" cy="3397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</a:rPr>
              <a:t>An email came back from Santa it said.. </a:t>
            </a:r>
            <a:r>
              <a:rPr lang="en-GB" sz="3200" b="1" dirty="0" smtClean="0">
                <a:solidFill>
                  <a:schemeClr val="bg1"/>
                </a:solidFill>
              </a:rPr>
              <a:t>“To work for me you must be 6 years old, and be fit and strong”</a:t>
            </a:r>
          </a:p>
          <a:p>
            <a:r>
              <a:rPr lang="en-GB" sz="3200" dirty="0" smtClean="0">
                <a:solidFill>
                  <a:schemeClr val="bg1"/>
                </a:solidFill>
              </a:rPr>
              <a:t>So Hamish would have to wait for 2 whole years. Are you old enough to work for Santa? </a:t>
            </a:r>
          </a:p>
          <a:p>
            <a:endParaRPr lang="en-GB" b="1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3"/>
          <a:stretch/>
        </p:blipFill>
        <p:spPr>
          <a:xfrm>
            <a:off x="0" y="-57840"/>
            <a:ext cx="5786651" cy="69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hild, outdoor&#10;&#10;Description automatically generated">
            <a:extLst>
              <a:ext uri="{FF2B5EF4-FFF2-40B4-BE49-F238E27FC236}">
                <a16:creationId xmlns:a16="http://schemas.microsoft.com/office/drawing/2014/main" id="{628902C2-B5FB-47C2-B67C-91252874A4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8"/>
          <a:stretch/>
        </p:blipFill>
        <p:spPr>
          <a:xfrm rot="5400000">
            <a:off x="-207887" y="183211"/>
            <a:ext cx="6882674" cy="6466901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7E46CCB-B17A-45E1-96CB-5EAB6CA1D7F3}"/>
              </a:ext>
            </a:extLst>
          </p:cNvPr>
          <p:cNvSpPr txBox="1">
            <a:spLocks/>
          </p:cNvSpPr>
          <p:nvPr/>
        </p:nvSpPr>
        <p:spPr>
          <a:xfrm>
            <a:off x="6466901" y="4235984"/>
            <a:ext cx="5604147" cy="26220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00" dirty="0" smtClean="0">
                <a:solidFill>
                  <a:schemeClr val="bg1"/>
                </a:solidFill>
              </a:rPr>
              <a:t>Hamish knew he would need to eat the right food to grow big and strong. He decided to asked a farmer …”</a:t>
            </a:r>
            <a:r>
              <a:rPr lang="en-GB" sz="3500" b="1" dirty="0" smtClean="0">
                <a:solidFill>
                  <a:schemeClr val="bg1"/>
                </a:solidFill>
              </a:rPr>
              <a:t>What makes reindeer so strong and fast”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0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058C5A-E11B-419A-8C59-C4FAB34D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543" y="3156417"/>
            <a:ext cx="3921457" cy="1498209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Enjoy making your special bag of food, don’t forget the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err="1"/>
              <a:t>K</a:t>
            </a:r>
            <a:r>
              <a:rPr lang="en-GB" sz="3600" dirty="0" err="1" smtClean="0"/>
              <a:t>rispie</a:t>
            </a:r>
            <a:r>
              <a:rPr lang="en-GB" sz="3600" dirty="0" smtClean="0"/>
              <a:t> </a:t>
            </a:r>
            <a:r>
              <a:rPr lang="en-GB" sz="3600" dirty="0" smtClean="0"/>
              <a:t>wish</a:t>
            </a:r>
            <a:r>
              <a:rPr lang="en-GB" sz="3600" dirty="0"/>
              <a:t>.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paper, sitting, table, cake&#10;&#10;Description automatically generated">
            <a:extLst>
              <a:ext uri="{FF2B5EF4-FFF2-40B4-BE49-F238E27FC236}">
                <a16:creationId xmlns:a16="http://schemas.microsoft.com/office/drawing/2014/main" id="{175B94FA-E20F-4639-8376-657332858E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2" y="764275"/>
            <a:ext cx="8086301" cy="53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2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FFF7C-D990-44B2-8753-490576B4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83" y="846162"/>
            <a:ext cx="10418167" cy="5588757"/>
          </a:xfrm>
        </p:spPr>
        <p:txBody>
          <a:bodyPr>
            <a:normAutofit/>
          </a:bodyPr>
          <a:lstStyle/>
          <a:p>
            <a:r>
              <a:rPr lang="en-GB" b="1" u="sng" dirty="0"/>
              <a:t>The Recipe</a:t>
            </a:r>
            <a:br>
              <a:rPr lang="en-GB" b="1" u="sng" dirty="0"/>
            </a:br>
            <a:r>
              <a:rPr lang="en-GB" dirty="0"/>
              <a:t>1 handful of hay</a:t>
            </a:r>
            <a:br>
              <a:rPr lang="en-GB" dirty="0"/>
            </a:br>
            <a:r>
              <a:rPr lang="en-GB" dirty="0"/>
              <a:t>1 spoonful of oats</a:t>
            </a:r>
            <a:br>
              <a:rPr lang="en-GB" dirty="0"/>
            </a:br>
            <a:r>
              <a:rPr lang="en-GB" dirty="0"/>
              <a:t>1 pinch of sugar</a:t>
            </a:r>
            <a:br>
              <a:rPr lang="en-GB" dirty="0"/>
            </a:br>
            <a:r>
              <a:rPr lang="en-GB" dirty="0"/>
              <a:t>3 </a:t>
            </a:r>
            <a:r>
              <a:rPr lang="en-GB" dirty="0" smtClean="0"/>
              <a:t>popcorn</a:t>
            </a:r>
            <a:br>
              <a:rPr lang="en-GB" dirty="0" smtClean="0"/>
            </a:br>
            <a:r>
              <a:rPr lang="en-GB" dirty="0" smtClean="0"/>
              <a:t>2 </a:t>
            </a:r>
            <a:r>
              <a:rPr lang="en-GB" dirty="0"/>
              <a:t>Krispies </a:t>
            </a:r>
            <a:r>
              <a:rPr lang="en-GB" dirty="0" smtClean="0"/>
              <a:t>(with </a:t>
            </a:r>
            <a:r>
              <a:rPr lang="en-GB" dirty="0"/>
              <a:t>wishes inside)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8" y="1120826"/>
            <a:ext cx="4881322" cy="44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F070-5DC0-4D5B-95B0-579A8702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Reindeer Food Project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C9637-79F4-47CC-A97B-641B1E2A478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58338" y="1184988"/>
            <a:ext cx="6270477" cy="28881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/>
              <a:t>The </a:t>
            </a:r>
            <a:r>
              <a:rPr lang="en-GB" sz="3200" dirty="0"/>
              <a:t>Reindeer food project, aims to introduce pupils to farming, </a:t>
            </a:r>
            <a:r>
              <a:rPr lang="en-GB" sz="3200" dirty="0" smtClean="0"/>
              <a:t>they </a:t>
            </a:r>
            <a:r>
              <a:rPr lang="en-GB" sz="3200" dirty="0"/>
              <a:t>will learn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/>
              <a:t>How farmers grow food for us and other animals.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/>
              <a:t>Food grown locally is better for </a:t>
            </a:r>
            <a:r>
              <a:rPr lang="en-GB" sz="3200" dirty="0" smtClean="0"/>
              <a:t>you </a:t>
            </a:r>
            <a:r>
              <a:rPr lang="en-GB" sz="3200" dirty="0"/>
              <a:t>and the planet.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/>
              <a:t>If you eat the right food, you will grow strong and  healthy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/>
              <a:t>To follow a simple recipe to create a </a:t>
            </a:r>
            <a:r>
              <a:rPr lang="en-GB" sz="3200" dirty="0" smtClean="0"/>
              <a:t>present </a:t>
            </a:r>
            <a:r>
              <a:rPr lang="en-GB" sz="3200" dirty="0"/>
              <a:t>for </a:t>
            </a:r>
            <a:r>
              <a:rPr lang="en-GB" sz="3200" dirty="0" smtClean="0"/>
              <a:t>magic animals</a:t>
            </a:r>
            <a:r>
              <a:rPr lang="en-GB" sz="3200" dirty="0"/>
              <a:t>. </a:t>
            </a:r>
          </a:p>
        </p:txBody>
      </p:sp>
      <p:pic>
        <p:nvPicPr>
          <p:cNvPr id="5" name="Picture 4" descr="A picture containing paper, sitting, table, cake&#10;&#10;Description automatically generated">
            <a:extLst>
              <a:ext uri="{FF2B5EF4-FFF2-40B4-BE49-F238E27FC236}">
                <a16:creationId xmlns:a16="http://schemas.microsoft.com/office/drawing/2014/main" id="{175B94FA-E20F-4639-8376-657332858E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80" y="2067939"/>
            <a:ext cx="5520420" cy="36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4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60F0-3988-4C10-BF5C-1DC02D62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709862"/>
          </a:xfrm>
        </p:spPr>
        <p:txBody>
          <a:bodyPr/>
          <a:lstStyle/>
          <a:p>
            <a:r>
              <a:rPr lang="en-NZ" dirty="0"/>
              <a:t>Want to know more?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EA4F5-064C-44A6-AB18-462F34C6A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728986"/>
          </a:xfrm>
        </p:spPr>
        <p:txBody>
          <a:bodyPr/>
          <a:lstStyle/>
          <a:p>
            <a:r>
              <a:rPr lang="en-NZ" dirty="0"/>
              <a:t>Visit </a:t>
            </a:r>
            <a:r>
              <a:rPr lang="en-NZ" b="1" dirty="0"/>
              <a:t>www.rhet.org.uk</a:t>
            </a:r>
            <a:r>
              <a:rPr lang="en-NZ" dirty="0"/>
              <a:t> for more information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6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60F0-3988-4C10-BF5C-1DC02D62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Reindeer food and how it grows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EA4F5-064C-44A6-AB18-462F34C6A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933513"/>
          </a:xfrm>
        </p:spPr>
        <p:txBody>
          <a:bodyPr/>
          <a:lstStyle/>
          <a:p>
            <a:r>
              <a:rPr lang="en-NZ" dirty="0"/>
              <a:t>Hamish learned how a farmer looks after the animals, grows food to makes them become fit and strong</a:t>
            </a:r>
            <a:r>
              <a:rPr lang="en-NZ" dirty="0" smtClean="0"/>
              <a:t>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680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058C5A-E11B-419A-8C59-C4FAB34D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429000"/>
            <a:ext cx="3879273" cy="315633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Reindeer are used to pull Santa’s </a:t>
            </a:r>
            <a:r>
              <a:rPr lang="en-GB" sz="3200" b="1" dirty="0" smtClean="0">
                <a:solidFill>
                  <a:schemeClr val="bg1"/>
                </a:solidFill>
              </a:rPr>
              <a:t>Sleigh</a:t>
            </a:r>
            <a:br>
              <a:rPr lang="en-GB" sz="3200" b="1" dirty="0" smtClean="0">
                <a:solidFill>
                  <a:schemeClr val="bg1"/>
                </a:solidFill>
              </a:rPr>
            </a:br>
            <a:r>
              <a:rPr lang="en-GB" sz="3200" b="1" dirty="0" smtClean="0">
                <a:solidFill>
                  <a:schemeClr val="bg1"/>
                </a:solidFill>
              </a:rPr>
              <a:t/>
            </a:r>
            <a:br>
              <a:rPr lang="en-GB" sz="3200" b="1" dirty="0" smtClean="0">
                <a:solidFill>
                  <a:schemeClr val="bg1"/>
                </a:solidFill>
              </a:rPr>
            </a:br>
            <a:r>
              <a:rPr lang="en-GB" sz="3200" b="1" dirty="0" smtClean="0">
                <a:solidFill>
                  <a:schemeClr val="bg1"/>
                </a:solidFill>
              </a:rPr>
              <a:t>They </a:t>
            </a:r>
            <a:r>
              <a:rPr lang="en-GB" sz="3200" b="1" dirty="0">
                <a:solidFill>
                  <a:schemeClr val="bg1"/>
                </a:solidFill>
              </a:rPr>
              <a:t>live at the North </a:t>
            </a:r>
            <a:r>
              <a:rPr lang="en-GB" sz="3200" b="1" dirty="0" smtClean="0">
                <a:solidFill>
                  <a:schemeClr val="bg1"/>
                </a:solidFill>
              </a:rPr>
              <a:t>Pole in Alaska and northern Canada 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30"/>
            <a:ext cx="5962117" cy="53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E7DBE8A1-0845-4C64-8C6D-6EBBDA9D5F1B}"/>
              </a:ext>
            </a:extLst>
          </p:cNvPr>
          <p:cNvSpPr txBox="1">
            <a:spLocks/>
          </p:cNvSpPr>
          <p:nvPr/>
        </p:nvSpPr>
        <p:spPr>
          <a:xfrm>
            <a:off x="179804" y="91440"/>
            <a:ext cx="9377441" cy="118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Reindeer what do they eat 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09FD0C-7385-4146-B547-F0CA20F7532C}"/>
              </a:ext>
            </a:extLst>
          </p:cNvPr>
          <p:cNvSpPr txBox="1">
            <a:spLocks/>
          </p:cNvSpPr>
          <p:nvPr/>
        </p:nvSpPr>
        <p:spPr>
          <a:xfrm>
            <a:off x="89902" y="3157895"/>
            <a:ext cx="5916196" cy="1392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+mn-lt"/>
              </a:rPr>
              <a:t>In the North Pole and other cool countries it is very snowy in the winter. Is Scotland a cool country ?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D51C787-96B8-4B4C-81E9-221529D62C48}"/>
              </a:ext>
            </a:extLst>
          </p:cNvPr>
          <p:cNvSpPr txBox="1">
            <a:spLocks/>
          </p:cNvSpPr>
          <p:nvPr/>
        </p:nvSpPr>
        <p:spPr>
          <a:xfrm>
            <a:off x="89902" y="1276428"/>
            <a:ext cx="6096000" cy="1392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  <a:latin typeface="+mn-lt"/>
              </a:rPr>
              <a:t>Santa has farmer elves to look after his reindeer. What other animals would you find on a farm?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57926" y="6484104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Animal adaptations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57" y="1279601"/>
            <a:ext cx="6171243" cy="46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E7DBE8A1-0845-4C64-8C6D-6EBBDA9D5F1B}"/>
              </a:ext>
            </a:extLst>
          </p:cNvPr>
          <p:cNvSpPr txBox="1">
            <a:spLocks/>
          </p:cNvSpPr>
          <p:nvPr/>
        </p:nvSpPr>
        <p:spPr>
          <a:xfrm>
            <a:off x="179804" y="91440"/>
            <a:ext cx="9377441" cy="118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Reindeer what do they eat 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09FD0C-7385-4146-B547-F0CA20F7532C}"/>
              </a:ext>
            </a:extLst>
          </p:cNvPr>
          <p:cNvSpPr txBox="1">
            <a:spLocks/>
          </p:cNvSpPr>
          <p:nvPr/>
        </p:nvSpPr>
        <p:spPr>
          <a:xfrm>
            <a:off x="6775704" y="1743089"/>
            <a:ext cx="4876538" cy="40359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In  Spring and Summertime, the reindeer eat fresh grass.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In winter they eat lichens, especially reindeer moss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  <a:latin typeface="+mn-lt"/>
              </a:rPr>
              <a:t>What are the seasons of the year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157926" y="6484104"/>
            <a:ext cx="20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Farming calendar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4" y="1069956"/>
            <a:ext cx="5962117" cy="53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arge machine in a field&#10;&#10;Description automatically generated">
            <a:extLst>
              <a:ext uri="{FF2B5EF4-FFF2-40B4-BE49-F238E27FC236}">
                <a16:creationId xmlns:a16="http://schemas.microsoft.com/office/drawing/2014/main" id="{35EDDE18-C686-4CF6-8745-35312FEE73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r="901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058C5A-E11B-419A-8C59-C4FAB34D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618" y="2996630"/>
            <a:ext cx="5722763" cy="864739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Oats grow really well in Scotland, the farmers harvest them with a combine harvester. </a:t>
            </a:r>
            <a:r>
              <a:rPr lang="en-GB" sz="3600" dirty="0" smtClean="0">
                <a:solidFill>
                  <a:schemeClr val="bg1"/>
                </a:solidFill>
              </a:rPr>
              <a:t/>
            </a:r>
            <a:br>
              <a:rPr lang="en-GB" sz="3600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Have </a:t>
            </a:r>
            <a:r>
              <a:rPr lang="en-GB" sz="3600" dirty="0">
                <a:solidFill>
                  <a:schemeClr val="bg1"/>
                </a:solidFill>
              </a:rPr>
              <a:t>you ever seen a real combine harvester ? 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7926" y="6211669"/>
            <a:ext cx="203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Large images</a:t>
            </a:r>
          </a:p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Grain quiz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5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r="6380"/>
          <a:stretch/>
        </p:blipFill>
        <p:spPr>
          <a:xfrm>
            <a:off x="7984456" y="2036790"/>
            <a:ext cx="4207544" cy="4236926"/>
          </a:xfrm>
          <a:prstGeom prst="rect">
            <a:avLst/>
          </a:prstGeom>
        </p:spPr>
      </p:pic>
      <p:pic>
        <p:nvPicPr>
          <p:cNvPr id="7" name="Picture 2" descr="https://upload.wikimedia.org/wikipedia/commons/thumb/6/6c/Avena_sativa_004.JPG/1280px-Avena_sativa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456" y="1184988"/>
            <a:ext cx="4207544" cy="24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09FD0C-7385-4146-B547-F0CA20F7532C}"/>
              </a:ext>
            </a:extLst>
          </p:cNvPr>
          <p:cNvSpPr txBox="1">
            <a:spLocks/>
          </p:cNvSpPr>
          <p:nvPr/>
        </p:nvSpPr>
        <p:spPr>
          <a:xfrm>
            <a:off x="168787" y="1627320"/>
            <a:ext cx="7424219" cy="2944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/>
              <a:t>Reindeer need a lot of energy to travel the whole way round the world, so as well as hay the farmers grow oats. </a:t>
            </a:r>
          </a:p>
          <a:p>
            <a:endParaRPr lang="en-GB" sz="3200" dirty="0" smtClean="0"/>
          </a:p>
          <a:p>
            <a:r>
              <a:rPr lang="en-GB" sz="3200" dirty="0" smtClean="0"/>
              <a:t>Oats keep the reindeer warm and gives them lots of energy, they are good for you too. </a:t>
            </a:r>
          </a:p>
          <a:p>
            <a:endParaRPr lang="en-GB" sz="3200" dirty="0" smtClean="0"/>
          </a:p>
          <a:p>
            <a:r>
              <a:rPr lang="en-GB" sz="3200" dirty="0" smtClean="0"/>
              <a:t>When do you eat oats? </a:t>
            </a:r>
            <a:endParaRPr lang="en-GB" sz="32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7DBE8A1-0845-4C64-8C6D-6EBBDA9D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0"/>
            <a:ext cx="9377441" cy="1184988"/>
          </a:xfrm>
        </p:spPr>
        <p:txBody>
          <a:bodyPr>
            <a:normAutofit/>
          </a:bodyPr>
          <a:lstStyle/>
          <a:p>
            <a:r>
              <a:rPr lang="en-GB" sz="4000" b="1" dirty="0"/>
              <a:t>Reindeer what do they eat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7926" y="6211669"/>
            <a:ext cx="203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</a:rPr>
              <a:t>Eatwell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 guide and </a:t>
            </a:r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</a:rPr>
              <a:t>museli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988"/>
            <a:ext cx="12192000" cy="68545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DBE8A1-0845-4C64-8C6D-6EBBDA9D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Reindeer what do they eat ?</a:t>
            </a:r>
          </a:p>
        </p:txBody>
      </p:sp>
      <p:pic>
        <p:nvPicPr>
          <p:cNvPr id="8" name="Picture 7" descr="A close up of a green field&#10;&#10;Description automatically generated">
            <a:extLst>
              <a:ext uri="{FF2B5EF4-FFF2-40B4-BE49-F238E27FC236}">
                <a16:creationId xmlns:a16="http://schemas.microsoft.com/office/drawing/2014/main" id="{D7426D3C-360D-40D5-A951-FDA634532A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124"/>
            <a:ext cx="4527785" cy="30185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FD0C-7385-4146-B547-F0CA20F75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240" y="1390871"/>
            <a:ext cx="10959288" cy="10898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dirty="0"/>
              <a:t>In summer, when the grass is long, the farmers cut and dry </a:t>
            </a:r>
            <a:r>
              <a:rPr lang="en-GB" sz="3200" dirty="0" smtClean="0"/>
              <a:t>the grass </a:t>
            </a:r>
            <a:r>
              <a:rPr lang="en-GB" sz="3200" dirty="0"/>
              <a:t>to preserve it as animal food for the winter, it is called hay. </a:t>
            </a:r>
            <a:endParaRPr lang="en-GB" sz="3200" dirty="0" smtClean="0"/>
          </a:p>
          <a:p>
            <a:pPr marL="0" indent="0" algn="ctr">
              <a:buNone/>
            </a:pPr>
            <a:r>
              <a:rPr lang="en-GB" sz="3200" dirty="0" smtClean="0"/>
              <a:t>Can </a:t>
            </a:r>
            <a:r>
              <a:rPr lang="en-GB" sz="3200" dirty="0"/>
              <a:t>you think of other animals that like to eat hay 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1546" y="7392316"/>
            <a:ext cx="27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What farm animals eat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81EF7457A434C89DF05ECCB8F26A1" ma:contentTypeVersion="7" ma:contentTypeDescription="Create a new document." ma:contentTypeScope="" ma:versionID="836226c5f046e2fb019312a8af5b62a5">
  <xsd:schema xmlns:xsd="http://www.w3.org/2001/XMLSchema" xmlns:xs="http://www.w3.org/2001/XMLSchema" xmlns:p="http://schemas.microsoft.com/office/2006/metadata/properties" xmlns:ns2="8a3182f8-d44a-4b9d-999d-a8c397371859" xmlns:ns3="d55142be-219b-4cf6-9ca2-7ba222540e52" targetNamespace="http://schemas.microsoft.com/office/2006/metadata/properties" ma:root="true" ma:fieldsID="36c67f610327834a00ff9183a44c71cf" ns2:_="" ns3:_="">
    <xsd:import namespace="8a3182f8-d44a-4b9d-999d-a8c397371859"/>
    <xsd:import namespace="d55142be-219b-4cf6-9ca2-7ba222540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182f8-d44a-4b9d-999d-a8c3973718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142be-219b-4cf6-9ca2-7ba222540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E7E436-F9C2-441D-B794-E9A516D6BCFB}">
  <ds:schemaRefs>
    <ds:schemaRef ds:uri="http://purl.org/dc/dcmitype/"/>
    <ds:schemaRef ds:uri="8a3182f8-d44a-4b9d-999d-a8c397371859"/>
    <ds:schemaRef ds:uri="http://schemas.microsoft.com/office/2006/documentManagement/types"/>
    <ds:schemaRef ds:uri="http://purl.org/dc/elements/1.1/"/>
    <ds:schemaRef ds:uri="d55142be-219b-4cf6-9ca2-7ba222540e52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9B5D8EA-39A8-4BE5-8887-7212F2AB3A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182f8-d44a-4b9d-999d-a8c397371859"/>
    <ds:schemaRef ds:uri="d55142be-219b-4cf6-9ca2-7ba222540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BE7269-8B3B-4209-BC53-8C70820430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10727</TotalTime>
  <Words>670</Words>
  <Application>Microsoft Office PowerPoint</Application>
  <PresentationFormat>Widescreen</PresentationFormat>
  <Paragraphs>58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Custom Design</vt:lpstr>
      <vt:lpstr>PowerPoint Presentation</vt:lpstr>
      <vt:lpstr>Reindeer Food Project</vt:lpstr>
      <vt:lpstr>Reindeer food and how it grows</vt:lpstr>
      <vt:lpstr>Reindeer are used to pull Santa’s Sleigh  They live at the North Pole in Alaska and northern Canada  </vt:lpstr>
      <vt:lpstr>PowerPoint Presentation</vt:lpstr>
      <vt:lpstr>PowerPoint Presentation</vt:lpstr>
      <vt:lpstr>Oats grow really well in Scotland, the farmers harvest them with a combine harvester.  Have you ever seen a real combine harvester ?  </vt:lpstr>
      <vt:lpstr>Reindeer what do they eat ?</vt:lpstr>
      <vt:lpstr>Reindeer what do they eat ?</vt:lpstr>
      <vt:lpstr>Reindeer what do they eat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Enjoy making your special bag of food, don’t forget the  Krispie wish. </vt:lpstr>
      <vt:lpstr>The Recipe 1 handful of hay 1 spoonful of oats 1 pinch of sugar 3 popcorn 2 Krispies (with wishes inside)   </vt:lpstr>
      <vt:lpstr>Want to know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Fraser Dunn</dc:creator>
  <cp:lastModifiedBy>Sara Smith</cp:lastModifiedBy>
  <cp:revision>74</cp:revision>
  <dcterms:created xsi:type="dcterms:W3CDTF">2018-09-17T00:39:01Z</dcterms:created>
  <dcterms:modified xsi:type="dcterms:W3CDTF">2023-11-07T09:16:54Z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0x010100C2881EF7457A434C89DF05ECCB8F26A1</vt:lpwstr>
  </property>
</Properties>
</file>